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0" r:id="rId3"/>
    <p:sldId id="259" r:id="rId4"/>
    <p:sldId id="261" r:id="rId5"/>
    <p:sldId id="262" r:id="rId6"/>
    <p:sldId id="263" r:id="rId7"/>
    <p:sldId id="258" r:id="rId8"/>
    <p:sldId id="264" r:id="rId9"/>
    <p:sldId id="265" r:id="rId10"/>
    <p:sldId id="266" r:id="rId11"/>
    <p:sldId id="267" r:id="rId12"/>
    <p:sldId id="257" r:id="rId13"/>
    <p:sldId id="268" r:id="rId14"/>
    <p:sldId id="269" r:id="rId15"/>
    <p:sldId id="270"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2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9BCFF-7581-44B4-8D0C-4B3B39BCB618}" type="datetimeFigureOut">
              <a:rPr lang="de-DE" smtClean="0"/>
              <a:t>11.05.2016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6FC7F7-820E-47EB-9C93-CDB545EC75D2}" type="slidenum">
              <a:rPr lang="de-DE" smtClean="0"/>
              <a:t>‹Nr.›</a:t>
            </a:fld>
            <a:endParaRPr lang="de-DE"/>
          </a:p>
        </p:txBody>
      </p:sp>
    </p:spTree>
    <p:extLst>
      <p:ext uri="{BB962C8B-B14F-4D97-AF65-F5344CB8AC3E}">
        <p14:creationId xmlns:p14="http://schemas.microsoft.com/office/powerpoint/2010/main" val="1042785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0629304-129D-43CA-B407-19AEC7B43DE3}" type="datetimeFigureOut">
              <a:rPr lang="de-DE" smtClean="0"/>
              <a:t>11.05.2016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178271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0629304-129D-43CA-B407-19AEC7B43DE3}" type="datetimeFigureOut">
              <a:rPr lang="de-DE" smtClean="0"/>
              <a:t>11.05.2016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286459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0629304-129D-43CA-B407-19AEC7B43DE3}" type="datetimeFigureOut">
              <a:rPr lang="de-DE" smtClean="0"/>
              <a:t>11.05.2016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371637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0629304-129D-43CA-B407-19AEC7B43DE3}" type="datetimeFigureOut">
              <a:rPr lang="de-DE" smtClean="0"/>
              <a:t>11.05.2016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2299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A0629304-129D-43CA-B407-19AEC7B43DE3}" type="datetimeFigureOut">
              <a:rPr lang="de-DE" smtClean="0"/>
              <a:t>11.05.2016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292584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0629304-129D-43CA-B407-19AEC7B43DE3}" type="datetimeFigureOut">
              <a:rPr lang="de-DE" smtClean="0"/>
              <a:t>11.05.2016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73879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0629304-129D-43CA-B407-19AEC7B43DE3}" type="datetimeFigureOut">
              <a:rPr lang="de-DE" smtClean="0"/>
              <a:t>11.05.2016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152620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0629304-129D-43CA-B407-19AEC7B43DE3}" type="datetimeFigureOut">
              <a:rPr lang="de-DE" smtClean="0"/>
              <a:t>11.05.2016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159553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0629304-129D-43CA-B407-19AEC7B43DE3}" type="datetimeFigureOut">
              <a:rPr lang="de-DE" smtClean="0"/>
              <a:t>11.05.2016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315771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0629304-129D-43CA-B407-19AEC7B43DE3}" type="datetimeFigureOut">
              <a:rPr lang="de-DE" smtClean="0"/>
              <a:t>11.05.2016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276219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0629304-129D-43CA-B407-19AEC7B43DE3}" type="datetimeFigureOut">
              <a:rPr lang="de-DE" smtClean="0"/>
              <a:t>11.05.2016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4A56DA-2542-4225-AB09-4480EAA99162}" type="slidenum">
              <a:rPr lang="de-DE" smtClean="0"/>
              <a:t>‹Nr.›</a:t>
            </a:fld>
            <a:endParaRPr lang="de-DE"/>
          </a:p>
        </p:txBody>
      </p:sp>
    </p:spTree>
    <p:extLst>
      <p:ext uri="{BB962C8B-B14F-4D97-AF65-F5344CB8AC3E}">
        <p14:creationId xmlns:p14="http://schemas.microsoft.com/office/powerpoint/2010/main" val="322789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29304-129D-43CA-B407-19AEC7B43DE3}" type="datetimeFigureOut">
              <a:rPr lang="de-DE" smtClean="0"/>
              <a:t>11.05.2016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A56DA-2542-4225-AB09-4480EAA99162}" type="slidenum">
              <a:rPr lang="de-DE" smtClean="0"/>
              <a:t>‹Nr.›</a:t>
            </a:fld>
            <a:endParaRPr lang="de-DE"/>
          </a:p>
        </p:txBody>
      </p:sp>
    </p:spTree>
    <p:extLst>
      <p:ext uri="{BB962C8B-B14F-4D97-AF65-F5344CB8AC3E}">
        <p14:creationId xmlns:p14="http://schemas.microsoft.com/office/powerpoint/2010/main" val="255328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Antrag zur W-LAN-Nutzung durch Schülerinnen und Schüler</a:t>
            </a:r>
          </a:p>
        </p:txBody>
      </p:sp>
      <p:sp>
        <p:nvSpPr>
          <p:cNvPr id="3" name="Untertitel 2"/>
          <p:cNvSpPr>
            <a:spLocks noGrp="1"/>
          </p:cNvSpPr>
          <p:nvPr>
            <p:ph type="subTitle" idx="1"/>
          </p:nvPr>
        </p:nvSpPr>
        <p:spPr>
          <a:xfrm>
            <a:off x="1523999" y="4024732"/>
            <a:ext cx="9144000" cy="1655762"/>
          </a:xfrm>
        </p:spPr>
        <p:txBody>
          <a:bodyPr>
            <a:normAutofit fontScale="77500" lnSpcReduction="20000"/>
          </a:bodyPr>
          <a:lstStyle/>
          <a:p>
            <a:r>
              <a:rPr lang="de-DE" dirty="0"/>
              <a:t>Schulkonferenz </a:t>
            </a:r>
          </a:p>
          <a:p>
            <a:r>
              <a:rPr lang="de-DE" dirty="0"/>
              <a:t>Mittwoch, 11.05.2016 </a:t>
            </a:r>
          </a:p>
          <a:p>
            <a:r>
              <a:rPr lang="de-DE" dirty="0"/>
              <a:t>19.00 Uhr</a:t>
            </a:r>
          </a:p>
          <a:p>
            <a:r>
              <a:rPr lang="de-DE" dirty="0"/>
              <a:t>Krummesse, Mensa</a:t>
            </a:r>
          </a:p>
          <a:p>
            <a:r>
              <a:rPr lang="de-DE" dirty="0"/>
              <a:t>Erläuterungen von Sebastian Lippe</a:t>
            </a:r>
          </a:p>
        </p:txBody>
      </p:sp>
      <p:pic>
        <p:nvPicPr>
          <p:cNvPr id="1026" name="Picture 2" descr="https://image.jimcdn.com/app/cms/image/transf/dimension=585x10000:format=png/path/sdcc2ac723bd56b9e/image/icb8f7ebccc879e65/version/1414867702/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510" y="127239"/>
            <a:ext cx="7018979" cy="151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9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bletcommunity.de/wp-content/uploads/2014/02/passwort-manager-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24" y="2621535"/>
            <a:ext cx="5506937" cy="413020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Bisheriges Vorgehen/Versuche</a:t>
            </a:r>
          </a:p>
        </p:txBody>
      </p:sp>
      <p:sp>
        <p:nvSpPr>
          <p:cNvPr id="3" name="Inhaltsplatzhalter 2"/>
          <p:cNvSpPr>
            <a:spLocks noGrp="1"/>
          </p:cNvSpPr>
          <p:nvPr>
            <p:ph idx="1"/>
          </p:nvPr>
        </p:nvSpPr>
        <p:spPr>
          <a:xfrm>
            <a:off x="838200" y="1690687"/>
            <a:ext cx="10515600" cy="4486275"/>
          </a:xfrm>
        </p:spPr>
        <p:txBody>
          <a:bodyPr/>
          <a:lstStyle/>
          <a:p>
            <a:r>
              <a:rPr lang="de-DE" dirty="0"/>
              <a:t>Schüler aus Router-Liste löschen</a:t>
            </a:r>
          </a:p>
          <a:p>
            <a:r>
              <a:rPr lang="de-DE" dirty="0"/>
              <a:t>Einstellen neuer Passwörter für alle Accesspoints</a:t>
            </a:r>
          </a:p>
        </p:txBody>
      </p:sp>
      <p:pic>
        <p:nvPicPr>
          <p:cNvPr id="8196" name="Picture 4" descr="http://www.deskmodder.de/blog/wp-content/uploads/2014/01/passwort-in-klartext-anzeigen-deaktivieren-windows-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61" y="3044140"/>
            <a:ext cx="3849088" cy="3603837"/>
          </a:xfrm>
          <a:prstGeom prst="rect">
            <a:avLst/>
          </a:prstGeom>
          <a:noFill/>
          <a:extLst>
            <a:ext uri="{909E8E84-426E-40DD-AFC4-6F175D3DCCD1}">
              <a14:hiddenFill xmlns:a14="http://schemas.microsoft.com/office/drawing/2010/main">
                <a:solidFill>
                  <a:srgbClr val="FFFFFF"/>
                </a:solidFill>
              </a14:hiddenFill>
            </a:ext>
          </a:extLst>
        </p:spPr>
      </p:pic>
      <p:sp>
        <p:nvSpPr>
          <p:cNvPr id="4" name="Wolkenförmige Legende 3"/>
          <p:cNvSpPr/>
          <p:nvPr/>
        </p:nvSpPr>
        <p:spPr>
          <a:xfrm>
            <a:off x="8724938" y="238327"/>
            <a:ext cx="3160422" cy="2334798"/>
          </a:xfrm>
          <a:prstGeom prst="cloudCallout">
            <a:avLst>
              <a:gd name="adj1" fmla="val -60710"/>
              <a:gd name="adj2" fmla="val 44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138093" y="986489"/>
            <a:ext cx="3305175" cy="830997"/>
          </a:xfrm>
          <a:prstGeom prst="rect">
            <a:avLst/>
          </a:prstGeom>
          <a:noFill/>
        </p:spPr>
        <p:txBody>
          <a:bodyPr wrap="square" rtlCol="0">
            <a:spAutoFit/>
          </a:bodyPr>
          <a:lstStyle/>
          <a:p>
            <a:r>
              <a:rPr lang="de-DE" sz="2400" b="1" dirty="0"/>
              <a:t>sehr zeitintensiv </a:t>
            </a:r>
          </a:p>
          <a:p>
            <a:r>
              <a:rPr lang="de-DE" sz="2400" b="1" dirty="0"/>
              <a:t>und mühsam…</a:t>
            </a:r>
            <a:endParaRPr lang="de-DE" sz="3200" dirty="0"/>
          </a:p>
        </p:txBody>
      </p:sp>
    </p:spTree>
    <p:extLst>
      <p:ext uri="{BB962C8B-B14F-4D97-AF65-F5344CB8AC3E}">
        <p14:creationId xmlns:p14="http://schemas.microsoft.com/office/powerpoint/2010/main" val="1487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anim calcmode="lin" valueType="num">
                                      <p:cBhvr>
                                        <p:cTn id="8" dur="2000" fill="hold"/>
                                        <p:tgtEl>
                                          <p:spTgt spid="8196"/>
                                        </p:tgtEl>
                                        <p:attrNameLst>
                                          <p:attrName>ppt_w</p:attrName>
                                        </p:attrNameLst>
                                      </p:cBhvr>
                                      <p:tavLst>
                                        <p:tav tm="0" fmla="#ppt_w*sin(2.5*pi*$)">
                                          <p:val>
                                            <p:fltVal val="0"/>
                                          </p:val>
                                        </p:tav>
                                        <p:tav tm="100000">
                                          <p:val>
                                            <p:fltVal val="1"/>
                                          </p:val>
                                        </p:tav>
                                      </p:tavLst>
                                    </p:anim>
                                    <p:anim calcmode="lin" valueType="num">
                                      <p:cBhvr>
                                        <p:cTn id="9" dur="20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Hoffentlich bald…</a:t>
            </a:r>
          </a:p>
        </p:txBody>
      </p:sp>
      <p:pic>
        <p:nvPicPr>
          <p:cNvPr id="9218" name="Picture 2" descr="https://upload.wikimedia.org/wikipedia/commons/thumb/c/c9/Client-server-model.svg/2000px-Client-server-mode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032" y="0"/>
            <a:ext cx="6286542" cy="3771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08344" y="4082802"/>
            <a:ext cx="3375826" cy="2400657"/>
          </a:xfrm>
          <a:prstGeom prst="rect">
            <a:avLst/>
          </a:prstGeom>
          <a:noFill/>
        </p:spPr>
        <p:txBody>
          <a:bodyPr wrap="square" rtlCol="0">
            <a:spAutoFit/>
          </a:bodyPr>
          <a:lstStyle/>
          <a:p>
            <a:r>
              <a:rPr lang="de-DE" sz="4400" dirty="0"/>
              <a:t>Finanzierung</a:t>
            </a:r>
          </a:p>
          <a:p>
            <a:r>
              <a:rPr lang="de-DE" sz="4400" dirty="0"/>
              <a:t>Einrichtung</a:t>
            </a:r>
          </a:p>
          <a:p>
            <a:r>
              <a:rPr lang="de-DE" sz="4400" dirty="0"/>
              <a:t>Schulung</a:t>
            </a:r>
          </a:p>
          <a:p>
            <a:endParaRPr lang="de-DE" dirty="0"/>
          </a:p>
        </p:txBody>
      </p:sp>
      <p:sp>
        <p:nvSpPr>
          <p:cNvPr id="5" name="Geschweifte Klammer rechts 4"/>
          <p:cNvSpPr/>
          <p:nvPr/>
        </p:nvSpPr>
        <p:spPr>
          <a:xfrm>
            <a:off x="3298785" y="4082802"/>
            <a:ext cx="798653" cy="2109653"/>
          </a:xfrm>
          <a:prstGeom prst="rightBrace">
            <a:avLst>
              <a:gd name="adj1" fmla="val 32971"/>
              <a:gd name="adj2" fmla="val 50549"/>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p:cNvSpPr txBox="1"/>
          <p:nvPr/>
        </p:nvSpPr>
        <p:spPr>
          <a:xfrm>
            <a:off x="4408087" y="4759910"/>
            <a:ext cx="1390829" cy="1046440"/>
          </a:xfrm>
          <a:prstGeom prst="rect">
            <a:avLst/>
          </a:prstGeom>
          <a:noFill/>
        </p:spPr>
        <p:txBody>
          <a:bodyPr wrap="square" rtlCol="0">
            <a:spAutoFit/>
          </a:bodyPr>
          <a:lstStyle/>
          <a:p>
            <a:r>
              <a:rPr lang="de-DE" sz="4400" dirty="0"/>
              <a:t>Zeit</a:t>
            </a:r>
          </a:p>
          <a:p>
            <a:endParaRPr lang="de-DE" dirty="0"/>
          </a:p>
        </p:txBody>
      </p:sp>
    </p:spTree>
    <p:extLst>
      <p:ext uri="{BB962C8B-B14F-4D97-AF65-F5344CB8AC3E}">
        <p14:creationId xmlns:p14="http://schemas.microsoft.com/office/powerpoint/2010/main" val="2126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1033"/>
          </a:xfrm>
        </p:spPr>
        <p:txBody>
          <a:bodyPr>
            <a:normAutofit/>
          </a:bodyPr>
          <a:lstStyle/>
          <a:p>
            <a:r>
              <a:rPr lang="de-DE" sz="3600" dirty="0">
                <a:solidFill>
                  <a:srgbClr val="0070C0"/>
                </a:solidFill>
              </a:rPr>
              <a:t>2. W-LAN-Nutzung durch Schülerinnen und Schüler</a:t>
            </a:r>
          </a:p>
        </p:txBody>
      </p:sp>
      <p:sp>
        <p:nvSpPr>
          <p:cNvPr id="3" name="Inhaltsplatzhalter 2"/>
          <p:cNvSpPr>
            <a:spLocks noGrp="1"/>
          </p:cNvSpPr>
          <p:nvPr>
            <p:ph idx="1"/>
          </p:nvPr>
        </p:nvSpPr>
        <p:spPr>
          <a:xfrm>
            <a:off x="838200" y="1147312"/>
            <a:ext cx="10515600" cy="5460522"/>
          </a:xfrm>
        </p:spPr>
        <p:txBody>
          <a:bodyPr>
            <a:normAutofit/>
          </a:bodyPr>
          <a:lstStyle/>
          <a:p>
            <a:pPr marL="0" indent="0">
              <a:buNone/>
            </a:pPr>
            <a:r>
              <a:rPr lang="de-DE" dirty="0"/>
              <a:t>Hiermit beantragen wir, dass unsere Haus- und Pausenordnung über die folgende Regelung der Netzwerk- und Internetnutzung ergänzt wird:</a:t>
            </a:r>
          </a:p>
          <a:p>
            <a:pPr marL="0" indent="0">
              <a:buNone/>
            </a:pPr>
            <a:endParaRPr lang="de-DE" dirty="0"/>
          </a:p>
          <a:p>
            <a:pPr marL="0" indent="0">
              <a:buNone/>
            </a:pPr>
            <a:r>
              <a:rPr lang="de-DE" dirty="0"/>
              <a:t>Zum Punkt 1 „Allgemeine Regeln“:	(Für die Klassenstufen 1-10)</a:t>
            </a:r>
          </a:p>
          <a:p>
            <a:pPr marL="0" indent="0">
              <a:buNone/>
            </a:pPr>
            <a:endParaRPr lang="de-DE" dirty="0"/>
          </a:p>
          <a:p>
            <a:pPr marL="0" indent="0">
              <a:buNone/>
            </a:pPr>
            <a:r>
              <a:rPr lang="de-DE" sz="3600" dirty="0">
                <a:solidFill>
                  <a:srgbClr val="0070C0"/>
                </a:solidFill>
              </a:rPr>
              <a:t>1.8. Ich nutze mit meinen persönlichen internetfähigen Geräten (z.B. Smartphone, Laptop, Smartwatch,…) </a:t>
            </a:r>
            <a:r>
              <a:rPr lang="de-DE" sz="3600" u="sng" dirty="0">
                <a:solidFill>
                  <a:srgbClr val="0070C0"/>
                </a:solidFill>
              </a:rPr>
              <a:t>nicht</a:t>
            </a:r>
            <a:r>
              <a:rPr lang="de-DE" sz="3600" dirty="0">
                <a:solidFill>
                  <a:srgbClr val="0070C0"/>
                </a:solidFill>
              </a:rPr>
              <a:t> das W-LAN der Schule. Ich wähle mich mit diesen Geräten </a:t>
            </a:r>
            <a:r>
              <a:rPr lang="de-DE" sz="3600" u="sng" dirty="0">
                <a:solidFill>
                  <a:srgbClr val="0070C0"/>
                </a:solidFill>
              </a:rPr>
              <a:t>nicht</a:t>
            </a:r>
            <a:r>
              <a:rPr lang="de-DE" sz="3600" dirty="0">
                <a:solidFill>
                  <a:srgbClr val="0070C0"/>
                </a:solidFill>
              </a:rPr>
              <a:t> in das Netzwerk ein oder verbinde mich mit dem Internetanschluss der Schule.</a:t>
            </a:r>
          </a:p>
        </p:txBody>
      </p:sp>
    </p:spTree>
    <p:extLst>
      <p:ext uri="{BB962C8B-B14F-4D97-AF65-F5344CB8AC3E}">
        <p14:creationId xmlns:p14="http://schemas.microsoft.com/office/powerpoint/2010/main" val="409645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6. „Zukunftsschule“ – unsere Bewerbung auf Stufe 3  </a:t>
            </a:r>
          </a:p>
        </p:txBody>
      </p:sp>
      <p:pic>
        <p:nvPicPr>
          <p:cNvPr id="10242" name="Picture 2" descr="https://image.jimcdn.com/app/cms/image/transf/none/path/sdcc2ac723bd56b9e/image/ib96dc88ea6627d70/version/1460804879/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246" y="1690688"/>
            <a:ext cx="4417689" cy="132208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362674" y="1999030"/>
            <a:ext cx="6871504" cy="4062651"/>
          </a:xfrm>
          <a:prstGeom prst="rect">
            <a:avLst/>
          </a:prstGeom>
        </p:spPr>
        <p:txBody>
          <a:bodyPr wrap="square">
            <a:spAutoFit/>
          </a:bodyPr>
          <a:lstStyle/>
          <a:p>
            <a:r>
              <a:rPr lang="de-DE" b="1" dirty="0"/>
              <a:t>Wir sind Zukunftsschule Stufe 2</a:t>
            </a:r>
          </a:p>
          <a:p>
            <a:pPr algn="just"/>
            <a:r>
              <a:rPr lang="de-DE" sz="2000" dirty="0"/>
              <a:t>Die Kriterien der Auszeichnung auf der Stufe 2 bestehen darin, über die Stufe 1 hinaus die Aktivitäten in den BNE Themenfeldern (Bildung für nachhaltige Entwicklung) zwischen der Schule und mindestens zwei außerschulischen Partnern zu vernetzen. Alle Partner eines Netzwerks arbeiten dabei in Aktionen zusammen, die im Gesamtbild alle drei Bereiche nachhaltiger Entwicklung </a:t>
            </a:r>
          </a:p>
          <a:p>
            <a:pPr algn="just"/>
            <a:r>
              <a:rPr lang="de-DE" sz="2000" dirty="0"/>
              <a:t>• ökonomisch </a:t>
            </a:r>
          </a:p>
          <a:p>
            <a:pPr algn="just"/>
            <a:r>
              <a:rPr lang="de-DE" sz="2000" dirty="0"/>
              <a:t>• ökologisch </a:t>
            </a:r>
          </a:p>
          <a:p>
            <a:pPr algn="just"/>
            <a:r>
              <a:rPr lang="de-DE" sz="2000" dirty="0"/>
              <a:t>• sozial </a:t>
            </a:r>
          </a:p>
          <a:p>
            <a:pPr algn="just"/>
            <a:r>
              <a:rPr lang="de-DE" sz="2000" dirty="0"/>
              <a:t>berücksichtigen. Die Schule schafft Rahmenbedingungen, die kontinuierlich das Bewusstsein im Sinne von BNE fördern.</a:t>
            </a:r>
            <a:endParaRPr lang="de-DE" sz="2000" dirty="0">
              <a:effectLst/>
            </a:endParaRPr>
          </a:p>
        </p:txBody>
      </p:sp>
    </p:spTree>
    <p:extLst>
      <p:ext uri="{BB962C8B-B14F-4D97-AF65-F5344CB8AC3E}">
        <p14:creationId xmlns:p14="http://schemas.microsoft.com/office/powerpoint/2010/main" val="206421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Gute Chancen auf Stufe 3 dieses Jahr…</a:t>
            </a:r>
          </a:p>
        </p:txBody>
      </p:sp>
      <p:sp>
        <p:nvSpPr>
          <p:cNvPr id="3" name="Inhaltsplatzhalter 2"/>
          <p:cNvSpPr>
            <a:spLocks noGrp="1"/>
          </p:cNvSpPr>
          <p:nvPr>
            <p:ph idx="1"/>
          </p:nvPr>
        </p:nvSpPr>
        <p:spPr/>
        <p:txBody>
          <a:bodyPr/>
          <a:lstStyle/>
          <a:p>
            <a:r>
              <a:rPr lang="de-DE" dirty="0"/>
              <a:t>Herausforderungen im 8. Jahrgang</a:t>
            </a:r>
          </a:p>
          <a:p>
            <a:r>
              <a:rPr lang="de-DE" dirty="0"/>
              <a:t>Interaktiver Schulgarten</a:t>
            </a:r>
          </a:p>
        </p:txBody>
      </p:sp>
      <p:pic>
        <p:nvPicPr>
          <p:cNvPr id="4" name="Grafik 3"/>
          <p:cNvPicPr>
            <a:picLocks noChangeAspect="1"/>
          </p:cNvPicPr>
          <p:nvPr/>
        </p:nvPicPr>
        <p:blipFill>
          <a:blip r:embed="rId2"/>
          <a:stretch>
            <a:fillRect/>
          </a:stretch>
        </p:blipFill>
        <p:spPr>
          <a:xfrm>
            <a:off x="6296628" y="2595945"/>
            <a:ext cx="5733326" cy="4262055"/>
          </a:xfrm>
          <a:prstGeom prst="rect">
            <a:avLst/>
          </a:prstGeom>
        </p:spPr>
      </p:pic>
    </p:spTree>
    <p:extLst>
      <p:ext uri="{BB962C8B-B14F-4D97-AF65-F5344CB8AC3E}">
        <p14:creationId xmlns:p14="http://schemas.microsoft.com/office/powerpoint/2010/main" val="269867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Stufe 3: Wir setzen Impulse!</a:t>
            </a:r>
            <a:br>
              <a:rPr lang="de-DE" b="1" dirty="0"/>
            </a:br>
            <a:endParaRPr lang="de-DE" dirty="0"/>
          </a:p>
        </p:txBody>
      </p:sp>
      <p:sp>
        <p:nvSpPr>
          <p:cNvPr id="3" name="Inhaltsplatzhalter 2"/>
          <p:cNvSpPr>
            <a:spLocks noGrp="1"/>
          </p:cNvSpPr>
          <p:nvPr>
            <p:ph idx="1"/>
          </p:nvPr>
        </p:nvSpPr>
        <p:spPr/>
        <p:txBody>
          <a:bodyPr>
            <a:normAutofit fontScale="92500" lnSpcReduction="10000"/>
          </a:bodyPr>
          <a:lstStyle/>
          <a:p>
            <a:r>
              <a:rPr lang="de-DE" dirty="0"/>
              <a:t>Die Kriterien in der Auszeichnung auf der Stufe 3 bestehen darin, über die Stufe 1 und 2 hinaus </a:t>
            </a:r>
            <a:r>
              <a:rPr lang="de-DE" b="1" dirty="0"/>
              <a:t>eigene Beratungs-, Qualifizierungs- und Hospitationsangebote</a:t>
            </a:r>
            <a:r>
              <a:rPr lang="de-DE" dirty="0"/>
              <a:t> im Sinne von BNE, ggf. in Kooperation mit Partnern und/oder dem IQSH zu konzipieren und durchzuführen. </a:t>
            </a:r>
          </a:p>
          <a:p>
            <a:r>
              <a:rPr lang="de-DE" dirty="0"/>
              <a:t>Bildung für Nachhaltige Entwicklung ist im Schulprogramm, in Curricula, Unterrichtspraxis und Schulleben fest verankert. Die Schule steuert die Weiterentwicklung durch ein kontinuierliches Management, z.B. eine Steuerungsgruppe.  </a:t>
            </a:r>
          </a:p>
          <a:p>
            <a:r>
              <a:rPr lang="de-DE" dirty="0"/>
              <a:t>Sie unterhält eine intensive Netzwerkarbeit mit mehreren Schulen und außerschulischen Partnern im Sinne von BNE und vertreibt die Themen öffentlich in Presse und im Rahmen der Zukunftsschule.SH, z.B. bei Auszeichnungsveranstaltungen.</a:t>
            </a:r>
          </a:p>
          <a:p>
            <a:endParaRPr lang="de-DE" dirty="0"/>
          </a:p>
        </p:txBody>
      </p:sp>
    </p:spTree>
    <p:extLst>
      <p:ext uri="{BB962C8B-B14F-4D97-AF65-F5344CB8AC3E}">
        <p14:creationId xmlns:p14="http://schemas.microsoft.com/office/powerpoint/2010/main" val="199307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4823"/>
            <a:ext cx="10515600" cy="1325563"/>
          </a:xfrm>
        </p:spPr>
        <p:txBody>
          <a:bodyPr/>
          <a:lstStyle/>
          <a:p>
            <a:r>
              <a:rPr lang="de-DE" dirty="0"/>
              <a:t>Probleme mit dem Internet an der Schule</a:t>
            </a:r>
          </a:p>
        </p:txBody>
      </p:sp>
      <p:sp>
        <p:nvSpPr>
          <p:cNvPr id="3" name="Inhaltsplatzhalter 2"/>
          <p:cNvSpPr>
            <a:spLocks noGrp="1"/>
          </p:cNvSpPr>
          <p:nvPr>
            <p:ph idx="1"/>
          </p:nvPr>
        </p:nvSpPr>
        <p:spPr>
          <a:xfrm>
            <a:off x="838200" y="992038"/>
            <a:ext cx="10515600" cy="5184925"/>
          </a:xfrm>
        </p:spPr>
        <p:txBody>
          <a:bodyPr/>
          <a:lstStyle/>
          <a:p>
            <a:r>
              <a:rPr lang="de-DE" dirty="0"/>
              <a:t>Häufig keine Verbindung mit dem Internet über unsere Computerräume, Schüler-Laptops und Tablets im Unterricht möglich</a:t>
            </a:r>
          </a:p>
          <a:p>
            <a:r>
              <a:rPr lang="de-DE" dirty="0"/>
              <a:t>Lehrkräfte erhalten häufig keinen Zugang für die eigenen Geräte</a:t>
            </a:r>
          </a:p>
          <a:p>
            <a:r>
              <a:rPr lang="de-DE" dirty="0"/>
              <a:t>Zur Zeit kein zuverlässiger Einsatz möglich   </a:t>
            </a:r>
          </a:p>
        </p:txBody>
      </p:sp>
      <p:pic>
        <p:nvPicPr>
          <p:cNvPr id="2052" name="Picture 4" descr="http://www.mz-web.de/image/2746920/2x1/940/470/4025ea2af3478a95561bba4eaf651020/MW/internetausfall-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686" y="3019245"/>
            <a:ext cx="5906934" cy="32926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deutsche-handwerks-zeitung.de/files/smthumbnaildata/310x/1/1/8/5/7/0/2/Fotolia_35147258_Subscription_X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128" y="4451230"/>
            <a:ext cx="2810461" cy="18585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log.piratenpartei-nrw.de/kvbonn/files/2013/10/wlan_cc_by_20_by-FutUndBeidl-flick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862" y="2492674"/>
            <a:ext cx="2191871" cy="195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6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966159" y="0"/>
            <a:ext cx="10274060" cy="6833842"/>
          </a:xfrm>
          <a:prstGeom prst="rect">
            <a:avLst/>
          </a:prstGeom>
        </p:spPr>
      </p:pic>
    </p:spTree>
    <p:extLst>
      <p:ext uri="{BB962C8B-B14F-4D97-AF65-F5344CB8AC3E}">
        <p14:creationId xmlns:p14="http://schemas.microsoft.com/office/powerpoint/2010/main" val="322313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 Internet-Router</a:t>
            </a:r>
          </a:p>
        </p:txBody>
      </p:sp>
      <p:sp>
        <p:nvSpPr>
          <p:cNvPr id="3" name="Inhaltsplatzhalter 2"/>
          <p:cNvSpPr>
            <a:spLocks noGrp="1"/>
          </p:cNvSpPr>
          <p:nvPr>
            <p:ph idx="1"/>
          </p:nvPr>
        </p:nvSpPr>
        <p:spPr/>
        <p:txBody>
          <a:bodyPr/>
          <a:lstStyle/>
          <a:p>
            <a:r>
              <a:rPr lang="de-DE" dirty="0"/>
              <a:t>Steuert die Internetzugänge </a:t>
            </a:r>
          </a:p>
          <a:p>
            <a:r>
              <a:rPr lang="de-DE" dirty="0"/>
              <a:t>ermöglicht max. 255 Zugänge zum Internet</a:t>
            </a:r>
          </a:p>
        </p:txBody>
      </p:sp>
      <p:pic>
        <p:nvPicPr>
          <p:cNvPr id="3074" name="Picture 2" descr="http://praxistipps.s3.amazonaws.com/wlan-tuerklingel-an-fritzbox_93ec1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424" y="3078445"/>
            <a:ext cx="6855127" cy="309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3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978" y="19550"/>
            <a:ext cx="10515600" cy="1325563"/>
          </a:xfrm>
        </p:spPr>
        <p:txBody>
          <a:bodyPr/>
          <a:lstStyle/>
          <a:p>
            <a:r>
              <a:rPr lang="de-DE" dirty="0"/>
              <a:t>Zugänge benötigt für…</a:t>
            </a:r>
          </a:p>
        </p:txBody>
      </p:sp>
      <p:pic>
        <p:nvPicPr>
          <p:cNvPr id="4098" name="Picture 2" descr="http://www.cisco.com/c/dam/en/us/products/collateral/wireless/wap200-wireless-g-access-point-poe-rangebooster/data_sheet_c78-501966.doc/_jcr_content/renditions/data_sheet_c78-5019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69" y="1138486"/>
            <a:ext cx="3260485" cy="3064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47335" y="3944959"/>
            <a:ext cx="3303917" cy="646331"/>
          </a:xfrm>
          <a:prstGeom prst="rect">
            <a:avLst/>
          </a:prstGeom>
          <a:noFill/>
        </p:spPr>
        <p:txBody>
          <a:bodyPr wrap="square" rtlCol="0">
            <a:spAutoFit/>
          </a:bodyPr>
          <a:lstStyle/>
          <a:p>
            <a:r>
              <a:rPr lang="de-DE" dirty="0"/>
              <a:t>ca. 20 Accesspoints</a:t>
            </a:r>
          </a:p>
          <a:p>
            <a:r>
              <a:rPr lang="de-DE" dirty="0"/>
              <a:t>In den Decken der Klassenräume  </a:t>
            </a:r>
          </a:p>
        </p:txBody>
      </p:sp>
      <p:pic>
        <p:nvPicPr>
          <p:cNvPr id="4100" name="Picture 4" descr="https://ictatsgc.files.wordpress.com/2008/04/thinkcentre-a61-desktop-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9860" y="78915"/>
            <a:ext cx="2706919" cy="218989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574274" y="2347748"/>
            <a:ext cx="2232505" cy="646331"/>
          </a:xfrm>
          <a:prstGeom prst="rect">
            <a:avLst/>
          </a:prstGeom>
          <a:noFill/>
        </p:spPr>
        <p:txBody>
          <a:bodyPr wrap="square" rtlCol="0">
            <a:spAutoFit/>
          </a:bodyPr>
          <a:lstStyle/>
          <a:p>
            <a:r>
              <a:rPr lang="de-DE" dirty="0"/>
              <a:t>2 PCs / Klassenraum</a:t>
            </a:r>
          </a:p>
          <a:p>
            <a:r>
              <a:rPr lang="de-DE" dirty="0"/>
              <a:t>ca. 20 pro Standort </a:t>
            </a:r>
          </a:p>
        </p:txBody>
      </p:sp>
      <p:pic>
        <p:nvPicPr>
          <p:cNvPr id="4102" name="Picture 6" descr="http://www.laptopjoy.com/wp-content/uploads/hp-laptop-compu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778" y="644424"/>
            <a:ext cx="3161398" cy="2548087"/>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839149" y="2978258"/>
            <a:ext cx="2232505" cy="646331"/>
          </a:xfrm>
          <a:prstGeom prst="rect">
            <a:avLst/>
          </a:prstGeom>
          <a:noFill/>
        </p:spPr>
        <p:txBody>
          <a:bodyPr wrap="square" rtlCol="0">
            <a:spAutoFit/>
          </a:bodyPr>
          <a:lstStyle/>
          <a:p>
            <a:r>
              <a:rPr lang="de-DE" dirty="0"/>
              <a:t>Schüler-Laptops</a:t>
            </a:r>
          </a:p>
          <a:p>
            <a:r>
              <a:rPr lang="de-DE" dirty="0"/>
              <a:t>ca. 15 pro Standort </a:t>
            </a:r>
          </a:p>
        </p:txBody>
      </p:sp>
      <p:pic>
        <p:nvPicPr>
          <p:cNvPr id="5" name="Grafik 4"/>
          <p:cNvPicPr>
            <a:picLocks noChangeAspect="1"/>
          </p:cNvPicPr>
          <p:nvPr/>
        </p:nvPicPr>
        <p:blipFill>
          <a:blip r:embed="rId5"/>
          <a:stretch>
            <a:fillRect/>
          </a:stretch>
        </p:blipFill>
        <p:spPr>
          <a:xfrm>
            <a:off x="8781112" y="5055584"/>
            <a:ext cx="3344414" cy="1600653"/>
          </a:xfrm>
          <a:prstGeom prst="rect">
            <a:avLst/>
          </a:prstGeom>
        </p:spPr>
      </p:pic>
      <p:sp>
        <p:nvSpPr>
          <p:cNvPr id="11" name="Textfeld 10"/>
          <p:cNvSpPr txBox="1"/>
          <p:nvPr/>
        </p:nvSpPr>
        <p:spPr>
          <a:xfrm>
            <a:off x="9337066" y="4870918"/>
            <a:ext cx="2232505" cy="369332"/>
          </a:xfrm>
          <a:prstGeom prst="rect">
            <a:avLst/>
          </a:prstGeom>
          <a:noFill/>
        </p:spPr>
        <p:txBody>
          <a:bodyPr wrap="square" rtlCol="0">
            <a:spAutoFit/>
          </a:bodyPr>
          <a:lstStyle/>
          <a:p>
            <a:r>
              <a:rPr lang="de-DE" dirty="0"/>
              <a:t>6 Tablets</a:t>
            </a:r>
          </a:p>
        </p:txBody>
      </p:sp>
      <p:pic>
        <p:nvPicPr>
          <p:cNvPr id="4104" name="Picture 8" descr="http://www.graf-bernhard-realschule.de/fileadmin/bilder/fotos/bildergalerie/COMPUTERRAUM-GRO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329" y="3730430"/>
            <a:ext cx="2662687" cy="1997015"/>
          </a:xfrm>
          <a:prstGeom prst="rect">
            <a:avLst/>
          </a:prstGeom>
          <a:noFill/>
          <a:ln>
            <a:solidFill>
              <a:schemeClr val="accent1"/>
            </a:solidFill>
          </a:ln>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824307" y="5803699"/>
            <a:ext cx="2740709" cy="923330"/>
          </a:xfrm>
          <a:prstGeom prst="rect">
            <a:avLst/>
          </a:prstGeom>
          <a:noFill/>
        </p:spPr>
        <p:txBody>
          <a:bodyPr wrap="square" rtlCol="0">
            <a:spAutoFit/>
          </a:bodyPr>
          <a:lstStyle/>
          <a:p>
            <a:r>
              <a:rPr lang="de-DE" dirty="0"/>
              <a:t>Computer der PC-Räume </a:t>
            </a:r>
          </a:p>
          <a:p>
            <a:r>
              <a:rPr lang="de-DE" dirty="0"/>
              <a:t>25 Berkenthin</a:t>
            </a:r>
          </a:p>
          <a:p>
            <a:r>
              <a:rPr lang="de-DE" dirty="0"/>
              <a:t>14 Krummesse</a:t>
            </a:r>
          </a:p>
        </p:txBody>
      </p:sp>
      <p:sp>
        <p:nvSpPr>
          <p:cNvPr id="6" name="Textfeld 5"/>
          <p:cNvSpPr txBox="1"/>
          <p:nvPr/>
        </p:nvSpPr>
        <p:spPr>
          <a:xfrm>
            <a:off x="349773" y="4880370"/>
            <a:ext cx="4098996" cy="1846659"/>
          </a:xfrm>
          <a:prstGeom prst="rect">
            <a:avLst/>
          </a:prstGeom>
          <a:noFill/>
        </p:spPr>
        <p:txBody>
          <a:bodyPr wrap="square" rtlCol="0">
            <a:spAutoFit/>
          </a:bodyPr>
          <a:lstStyle/>
          <a:p>
            <a:pPr marL="285750" indent="-285750">
              <a:buFont typeface="Arial" panose="020B0604020202020204" pitchFamily="34" charset="0"/>
              <a:buChar char="•"/>
            </a:pPr>
            <a:r>
              <a:rPr lang="de-DE" sz="2400" b="1" dirty="0"/>
              <a:t>weitere Lehrer-Vorbereitungs-Computer</a:t>
            </a:r>
          </a:p>
          <a:p>
            <a:pPr marL="285750" indent="-285750">
              <a:buFont typeface="Arial" panose="020B0604020202020204" pitchFamily="34" charset="0"/>
              <a:buChar char="•"/>
            </a:pPr>
            <a:r>
              <a:rPr lang="de-DE" sz="2400" b="1" dirty="0"/>
              <a:t>pers. Geräte der Lehrkräfte für den Unterricht</a:t>
            </a:r>
          </a:p>
          <a:p>
            <a:endParaRPr lang="de-DE" dirty="0"/>
          </a:p>
        </p:txBody>
      </p:sp>
    </p:spTree>
    <p:extLst>
      <p:ext uri="{BB962C8B-B14F-4D97-AF65-F5344CB8AC3E}">
        <p14:creationId xmlns:p14="http://schemas.microsoft.com/office/powerpoint/2010/main" val="241645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olpix.sueddeutsche.com/bild/1.1113285.1355621620/860x860/pampaumldagogen-schulallt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09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b="1" dirty="0">
                <a:ln>
                  <a:solidFill>
                    <a:schemeClr val="tx1"/>
                  </a:solidFill>
                </a:ln>
                <a:solidFill>
                  <a:schemeClr val="bg1"/>
                </a:solidFill>
              </a:rPr>
              <a:t>Für einen reibungslosen Einsatz im Schulalltag…</a:t>
            </a:r>
          </a:p>
        </p:txBody>
      </p:sp>
      <p:sp>
        <p:nvSpPr>
          <p:cNvPr id="3" name="Inhaltsplatzhalter 2"/>
          <p:cNvSpPr>
            <a:spLocks noGrp="1"/>
          </p:cNvSpPr>
          <p:nvPr>
            <p:ph idx="1"/>
          </p:nvPr>
        </p:nvSpPr>
        <p:spPr>
          <a:xfrm>
            <a:off x="666750" y="2533649"/>
            <a:ext cx="10515600" cy="3862388"/>
          </a:xfrm>
        </p:spPr>
        <p:txBody>
          <a:bodyPr>
            <a:normAutofit/>
          </a:bodyPr>
          <a:lstStyle/>
          <a:p>
            <a:r>
              <a:rPr lang="de-DE" sz="4000" b="1" dirty="0">
                <a:ln>
                  <a:solidFill>
                    <a:schemeClr val="tx1"/>
                  </a:solidFill>
                </a:ln>
                <a:solidFill>
                  <a:schemeClr val="bg1"/>
                </a:solidFill>
              </a:rPr>
              <a:t>ca. 150 Zugänge müssen täglich zur Verfügung stehen</a:t>
            </a:r>
          </a:p>
          <a:p>
            <a:r>
              <a:rPr lang="de-DE" sz="4000" b="1" dirty="0">
                <a:ln>
                  <a:solidFill>
                    <a:schemeClr val="tx1"/>
                  </a:solidFill>
                </a:ln>
                <a:solidFill>
                  <a:schemeClr val="bg1"/>
                </a:solidFill>
              </a:rPr>
              <a:t>Rechnung: 255 – 150 = 105</a:t>
            </a:r>
          </a:p>
          <a:p>
            <a:r>
              <a:rPr lang="de-DE" sz="4000" b="1" dirty="0">
                <a:ln>
                  <a:solidFill>
                    <a:schemeClr val="tx1"/>
                  </a:solidFill>
                </a:ln>
                <a:solidFill>
                  <a:schemeClr val="bg1"/>
                </a:solidFill>
              </a:rPr>
              <a:t>Es müssten doch noch ca. 100 Zugänge frei sein?... </a:t>
            </a:r>
          </a:p>
        </p:txBody>
      </p:sp>
    </p:spTree>
    <p:extLst>
      <p:ext uri="{BB962C8B-B14F-4D97-AF65-F5344CB8AC3E}">
        <p14:creationId xmlns:p14="http://schemas.microsoft.com/office/powerpoint/2010/main" val="326431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digital-home.de/wp/wp-content/uploads/2015/10/01-FritzBox-WLAN-Funknetz-300x2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0433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2571750" y="3752851"/>
            <a:ext cx="9382125" cy="1790700"/>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e Legende 5"/>
          <p:cNvSpPr/>
          <p:nvPr/>
        </p:nvSpPr>
        <p:spPr>
          <a:xfrm>
            <a:off x="7248525" y="1209675"/>
            <a:ext cx="4114800" cy="2714625"/>
          </a:xfrm>
          <a:prstGeom prst="wedgeEllipseCallout">
            <a:avLst>
              <a:gd name="adj1" fmla="val -46282"/>
              <a:gd name="adj2" fmla="val 75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934324" y="1640771"/>
            <a:ext cx="3305175" cy="2062103"/>
          </a:xfrm>
          <a:prstGeom prst="rect">
            <a:avLst/>
          </a:prstGeom>
          <a:noFill/>
        </p:spPr>
        <p:txBody>
          <a:bodyPr wrap="square" rtlCol="0">
            <a:spAutoFit/>
          </a:bodyPr>
          <a:lstStyle/>
          <a:p>
            <a:r>
              <a:rPr lang="de-DE" sz="2400" b="1" dirty="0"/>
              <a:t>170 Einträge:</a:t>
            </a:r>
          </a:p>
          <a:p>
            <a:r>
              <a:rPr lang="de-DE" sz="2400" dirty="0"/>
              <a:t>„Peters-I-Phone“</a:t>
            </a:r>
          </a:p>
          <a:p>
            <a:r>
              <a:rPr lang="de-DE" sz="2400" dirty="0"/>
              <a:t>„Hans I-Pad“</a:t>
            </a:r>
          </a:p>
          <a:p>
            <a:r>
              <a:rPr lang="de-DE" sz="2400" dirty="0"/>
              <a:t>„Julias Handy“…</a:t>
            </a:r>
          </a:p>
          <a:p>
            <a:r>
              <a:rPr lang="de-DE" sz="3200" dirty="0"/>
              <a:t>→ Liste voll </a:t>
            </a:r>
          </a:p>
        </p:txBody>
      </p:sp>
    </p:spTree>
    <p:extLst>
      <p:ext uri="{BB962C8B-B14F-4D97-AF65-F5344CB8AC3E}">
        <p14:creationId xmlns:p14="http://schemas.microsoft.com/office/powerpoint/2010/main" val="23571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www.hsu-hh.de/images/tCpQBuK02nmG2u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98327" y="4225404"/>
            <a:ext cx="3704306"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blog.piratenpartei-nrw.de/kvbonn/files/2013/10/wlan_cc_by_20_by-FutUndBeidl-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26192">
            <a:off x="9064797" y="1943161"/>
            <a:ext cx="2191871" cy="1958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raxistipps.s3.amazonaws.com/wlan-tuerklingel-an-fritzbox_93ec16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708" y="509042"/>
            <a:ext cx="2407126" cy="108802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920460" y="1975352"/>
            <a:ext cx="2997843" cy="370781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4111647" y="222234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111647" y="306533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111647" y="3945495"/>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111647" y="480251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5052554" y="222234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044521" y="306533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044521" y="3952755"/>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052554" y="480251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934114" y="2211011"/>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934114" y="307195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934114" y="3952755"/>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934114" y="4802510"/>
            <a:ext cx="749720" cy="6944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4804605" y="1620389"/>
            <a:ext cx="1979271" cy="369332"/>
          </a:xfrm>
          <a:prstGeom prst="rect">
            <a:avLst/>
          </a:prstGeom>
          <a:noFill/>
        </p:spPr>
        <p:txBody>
          <a:bodyPr wrap="square" rtlCol="0">
            <a:spAutoFit/>
          </a:bodyPr>
          <a:lstStyle/>
          <a:p>
            <a:r>
              <a:rPr lang="de-DE" dirty="0"/>
              <a:t>255 Zugänge</a:t>
            </a:r>
          </a:p>
        </p:txBody>
      </p:sp>
      <p:pic>
        <p:nvPicPr>
          <p:cNvPr id="6146" name="Picture 2" descr="http://www.comjell.com/fileadmin/_processed_/csm_lehrer_c1454284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07" y="2119237"/>
            <a:ext cx="1674317" cy="30305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lectronicways.com/wp-content/uploads/2014/12/Apple-Lapt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392" y="3179700"/>
            <a:ext cx="1949428" cy="116022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ewinkelter Verbinder 19"/>
          <p:cNvCxnSpPr>
            <a:stCxn id="6148" idx="2"/>
          </p:cNvCxnSpPr>
          <p:nvPr/>
        </p:nvCxnSpPr>
        <p:spPr>
          <a:xfrm rot="16200000" flipH="1">
            <a:off x="2903393" y="3566636"/>
            <a:ext cx="809827" cy="2356401"/>
          </a:xfrm>
          <a:prstGeom prst="bentConnector2">
            <a:avLst/>
          </a:prstGeom>
          <a:ln w="165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4111647" y="4802510"/>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150" name="Picture 6" descr="http://bidab.nibis.de/PICT/Schu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4188" y="196578"/>
            <a:ext cx="2362841" cy="192265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blog.idashboards.com/wp-content/uploads/2015/03/Smartphone-Dashbo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012" y="2421944"/>
            <a:ext cx="2506629" cy="1826258"/>
          </a:xfrm>
          <a:prstGeom prst="rect">
            <a:avLst/>
          </a:prstGeom>
          <a:noFill/>
          <a:extLst>
            <a:ext uri="{909E8E84-426E-40DD-AFC4-6F175D3DCCD1}">
              <a14:hiddenFill xmlns:a14="http://schemas.microsoft.com/office/drawing/2010/main">
                <a:solidFill>
                  <a:srgbClr val="FFFFFF"/>
                </a:solidFill>
              </a14:hiddenFill>
            </a:ext>
          </a:extLst>
        </p:spPr>
      </p:pic>
      <p:sp>
        <p:nvSpPr>
          <p:cNvPr id="28" name="Rechteck 27"/>
          <p:cNvSpPr/>
          <p:nvPr/>
        </p:nvSpPr>
        <p:spPr>
          <a:xfrm>
            <a:off x="5065909" y="4802510"/>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5052034" y="3080792"/>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4111647" y="2222340"/>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4112467" y="3079355"/>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4111647" y="3949805"/>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5065909" y="3969135"/>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5934114" y="4805846"/>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5930739" y="3973941"/>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5938636" y="2222340"/>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5930739" y="3079355"/>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5063199" y="2233872"/>
            <a:ext cx="749720" cy="69448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Picture 4" descr="http://electronicways.com/wp-content/uploads/2014/12/Apple-Lapt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37" y="389070"/>
            <a:ext cx="1949428" cy="1160224"/>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Gewinkelter Verbinder 39"/>
          <p:cNvCxnSpPr/>
          <p:nvPr/>
        </p:nvCxnSpPr>
        <p:spPr>
          <a:xfrm>
            <a:off x="1925681" y="1554669"/>
            <a:ext cx="2535428" cy="1040661"/>
          </a:xfrm>
          <a:prstGeom prst="bentConnector3">
            <a:avLst>
              <a:gd name="adj1" fmla="val 50000"/>
            </a:avLst>
          </a:prstGeom>
          <a:ln w="165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Gewitterblitz 21"/>
          <p:cNvSpPr/>
          <p:nvPr/>
        </p:nvSpPr>
        <p:spPr>
          <a:xfrm rot="1373036">
            <a:off x="2719806" y="1295180"/>
            <a:ext cx="1075367" cy="89861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01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0-#ppt_w/2"/>
                                          </p:val>
                                        </p:tav>
                                        <p:tav tm="100000">
                                          <p:val>
                                            <p:strVal val="#ppt_x"/>
                                          </p:val>
                                        </p:tav>
                                      </p:tavLst>
                                    </p:anim>
                                    <p:anim calcmode="lin" valueType="num">
                                      <p:cBhvr additive="base">
                                        <p:cTn id="8" dur="2000" fill="hold"/>
                                        <p:tgtEl>
                                          <p:spTgt spid="614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2000" fill="hold"/>
                                        <p:tgtEl>
                                          <p:spTgt spid="6148"/>
                                        </p:tgtEl>
                                        <p:attrNameLst>
                                          <p:attrName>ppt_x</p:attrName>
                                        </p:attrNameLst>
                                      </p:cBhvr>
                                      <p:tavLst>
                                        <p:tav tm="0">
                                          <p:val>
                                            <p:strVal val="0-#ppt_w/2"/>
                                          </p:val>
                                        </p:tav>
                                        <p:tav tm="100000">
                                          <p:val>
                                            <p:strVal val="#ppt_x"/>
                                          </p:val>
                                        </p:tav>
                                      </p:tavLst>
                                    </p:anim>
                                    <p:anim calcmode="lin" valueType="num">
                                      <p:cBhvr additive="base">
                                        <p:cTn id="12" dur="20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Effect transition="in" filter="fade">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additive="base">
                                        <p:cTn id="29" dur="500" fill="hold"/>
                                        <p:tgtEl>
                                          <p:spTgt spid="6150"/>
                                        </p:tgtEl>
                                        <p:attrNameLst>
                                          <p:attrName>ppt_x</p:attrName>
                                        </p:attrNameLst>
                                      </p:cBhvr>
                                      <p:tavLst>
                                        <p:tav tm="0">
                                          <p:val>
                                            <p:strVal val="1+#ppt_w/2"/>
                                          </p:val>
                                        </p:tav>
                                        <p:tav tm="100000">
                                          <p:val>
                                            <p:strVal val="#ppt_x"/>
                                          </p:val>
                                        </p:tav>
                                      </p:tavLst>
                                    </p:anim>
                                    <p:anim calcmode="lin" valueType="num">
                                      <p:cBhvr additive="base">
                                        <p:cTn id="30"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6152"/>
                                        </p:tgtEl>
                                        <p:attrNameLst>
                                          <p:attrName>style.visibility</p:attrName>
                                        </p:attrNameLst>
                                      </p:cBhvr>
                                      <p:to>
                                        <p:strVal val="visible"/>
                                      </p:to>
                                    </p:set>
                                    <p:anim calcmode="lin" valueType="num">
                                      <p:cBhvr additive="base">
                                        <p:cTn id="42" dur="1000" fill="hold"/>
                                        <p:tgtEl>
                                          <p:spTgt spid="6152"/>
                                        </p:tgtEl>
                                        <p:attrNameLst>
                                          <p:attrName>ppt_x</p:attrName>
                                        </p:attrNameLst>
                                      </p:cBhvr>
                                      <p:tavLst>
                                        <p:tav tm="0">
                                          <p:val>
                                            <p:strVal val="1+#ppt_w/2"/>
                                          </p:val>
                                        </p:tav>
                                        <p:tav tm="100000">
                                          <p:val>
                                            <p:strVal val="#ppt_x"/>
                                          </p:val>
                                        </p:tav>
                                      </p:tavLst>
                                    </p:anim>
                                    <p:anim calcmode="lin" valueType="num">
                                      <p:cBhvr additive="base">
                                        <p:cTn id="43" dur="1000" fill="hold"/>
                                        <p:tgtEl>
                                          <p:spTgt spid="6152"/>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154"/>
                                        </p:tgtEl>
                                        <p:attrNameLst>
                                          <p:attrName>style.visibility</p:attrName>
                                        </p:attrNameLst>
                                      </p:cBhvr>
                                      <p:to>
                                        <p:strVal val="visible"/>
                                      </p:to>
                                    </p:set>
                                    <p:anim calcmode="lin" valueType="num">
                                      <p:cBhvr>
                                        <p:cTn id="48" dur="500" fill="hold"/>
                                        <p:tgtEl>
                                          <p:spTgt spid="6154"/>
                                        </p:tgtEl>
                                        <p:attrNameLst>
                                          <p:attrName>ppt_w</p:attrName>
                                        </p:attrNameLst>
                                      </p:cBhvr>
                                      <p:tavLst>
                                        <p:tav tm="0">
                                          <p:val>
                                            <p:fltVal val="0"/>
                                          </p:val>
                                        </p:tav>
                                        <p:tav tm="100000">
                                          <p:val>
                                            <p:strVal val="#ppt_w"/>
                                          </p:val>
                                        </p:tav>
                                      </p:tavLst>
                                    </p:anim>
                                    <p:anim calcmode="lin" valueType="num">
                                      <p:cBhvr>
                                        <p:cTn id="49" dur="500" fill="hold"/>
                                        <p:tgtEl>
                                          <p:spTgt spid="6154"/>
                                        </p:tgtEl>
                                        <p:attrNameLst>
                                          <p:attrName>ppt_h</p:attrName>
                                        </p:attrNameLst>
                                      </p:cBhvr>
                                      <p:tavLst>
                                        <p:tav tm="0">
                                          <p:val>
                                            <p:fltVal val="0"/>
                                          </p:val>
                                        </p:tav>
                                        <p:tav tm="100000">
                                          <p:val>
                                            <p:strVal val="#ppt_h"/>
                                          </p:val>
                                        </p:tav>
                                      </p:tavLst>
                                    </p:anim>
                                    <p:animEffect transition="in" filter="fade">
                                      <p:cBhvr>
                                        <p:cTn id="50" dur="500"/>
                                        <p:tgtEl>
                                          <p:spTgt spid="615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childTnLst>
                          </p:cTn>
                        </p:par>
                        <p:par>
                          <p:cTn id="56" fill="hold">
                            <p:stCondLst>
                              <p:cond delay="2000"/>
                            </p:stCondLst>
                            <p:childTnLst>
                              <p:par>
                                <p:cTn id="57" presetID="21"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heel(1)">
                                      <p:cBhvr>
                                        <p:cTn id="59" dur="2000"/>
                                        <p:tgtEl>
                                          <p:spTgt spid="29"/>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heel(1)">
                                      <p:cBhvr>
                                        <p:cTn id="63" dur="2000"/>
                                        <p:tgtEl>
                                          <p:spTgt spid="30"/>
                                        </p:tgtEl>
                                      </p:cBhvr>
                                    </p:animEffect>
                                  </p:childTnLst>
                                </p:cTn>
                              </p:par>
                            </p:childTnLst>
                          </p:cTn>
                        </p:par>
                        <p:par>
                          <p:cTn id="64" fill="hold">
                            <p:stCondLst>
                              <p:cond delay="6000"/>
                            </p:stCondLst>
                            <p:childTnLst>
                              <p:par>
                                <p:cTn id="65" presetID="21" presetClass="entr" presetSubtype="1"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heel(1)">
                                      <p:cBhvr>
                                        <p:cTn id="67" dur="2000"/>
                                        <p:tgtEl>
                                          <p:spTgt spid="31"/>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heel(1)">
                                      <p:cBhvr>
                                        <p:cTn id="71" dur="2000"/>
                                        <p:tgtEl>
                                          <p:spTgt spid="32"/>
                                        </p:tgtEl>
                                      </p:cBhvr>
                                    </p:animEffect>
                                  </p:childTnLst>
                                </p:cTn>
                              </p:par>
                            </p:childTnLst>
                          </p:cTn>
                        </p:par>
                        <p:par>
                          <p:cTn id="72" fill="hold">
                            <p:stCondLst>
                              <p:cond delay="10000"/>
                            </p:stCondLst>
                            <p:childTnLst>
                              <p:par>
                                <p:cTn id="73" presetID="21"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heel(1)">
                                      <p:cBhvr>
                                        <p:cTn id="75" dur="2000"/>
                                        <p:tgtEl>
                                          <p:spTgt spid="33"/>
                                        </p:tgtEl>
                                      </p:cBhvr>
                                    </p:animEffect>
                                  </p:childTnLst>
                                </p:cTn>
                              </p:par>
                            </p:childTnLst>
                          </p:cTn>
                        </p:par>
                        <p:par>
                          <p:cTn id="76" fill="hold">
                            <p:stCondLst>
                              <p:cond delay="12000"/>
                            </p:stCondLst>
                            <p:childTnLst>
                              <p:par>
                                <p:cTn id="77" presetID="21" presetClass="entr" presetSubtype="1"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heel(1)">
                                      <p:cBhvr>
                                        <p:cTn id="79" dur="2000"/>
                                        <p:tgtEl>
                                          <p:spTgt spid="34"/>
                                        </p:tgtEl>
                                      </p:cBhvr>
                                    </p:animEffect>
                                  </p:childTnLst>
                                </p:cTn>
                              </p:par>
                            </p:childTnLst>
                          </p:cTn>
                        </p:par>
                        <p:par>
                          <p:cTn id="80" fill="hold">
                            <p:stCondLst>
                              <p:cond delay="14000"/>
                            </p:stCondLst>
                            <p:childTnLst>
                              <p:par>
                                <p:cTn id="81" presetID="21" presetClass="entr" presetSubtype="1"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childTnLst>
                          </p:cTn>
                        </p:par>
                        <p:par>
                          <p:cTn id="84" fill="hold">
                            <p:stCondLst>
                              <p:cond delay="16000"/>
                            </p:stCondLst>
                            <p:childTnLst>
                              <p:par>
                                <p:cTn id="85" presetID="21" presetClass="entr" presetSubtype="1"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heel(1)">
                                      <p:cBhvr>
                                        <p:cTn id="87" dur="2000"/>
                                        <p:tgtEl>
                                          <p:spTgt spid="36"/>
                                        </p:tgtEl>
                                      </p:cBhvr>
                                    </p:animEffect>
                                  </p:childTnLst>
                                </p:cTn>
                              </p:par>
                            </p:childTnLst>
                          </p:cTn>
                        </p:par>
                        <p:par>
                          <p:cTn id="88" fill="hold">
                            <p:stCondLst>
                              <p:cond delay="18000"/>
                            </p:stCondLst>
                            <p:childTnLst>
                              <p:par>
                                <p:cTn id="89" presetID="21"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heel(1)">
                                      <p:cBhvr>
                                        <p:cTn id="91" dur="2000"/>
                                        <p:tgtEl>
                                          <p:spTgt spid="37"/>
                                        </p:tgtEl>
                                      </p:cBhvr>
                                    </p:animEffect>
                                  </p:childTnLst>
                                </p:cTn>
                              </p:par>
                            </p:childTnLst>
                          </p:cTn>
                        </p:par>
                        <p:par>
                          <p:cTn id="92" fill="hold">
                            <p:stCondLst>
                              <p:cond delay="20000"/>
                            </p:stCondLst>
                            <p:childTnLst>
                              <p:par>
                                <p:cTn id="93" presetID="21"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heel(1)">
                                      <p:cBhvr>
                                        <p:cTn id="95" dur="20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2000" fill="hold"/>
                                        <p:tgtEl>
                                          <p:spTgt spid="39"/>
                                        </p:tgtEl>
                                        <p:attrNameLst>
                                          <p:attrName>ppt_x</p:attrName>
                                        </p:attrNameLst>
                                      </p:cBhvr>
                                      <p:tavLst>
                                        <p:tav tm="0">
                                          <p:val>
                                            <p:strVal val="0-#ppt_w/2"/>
                                          </p:val>
                                        </p:tav>
                                        <p:tav tm="100000">
                                          <p:val>
                                            <p:strVal val="#ppt_x"/>
                                          </p:val>
                                        </p:tav>
                                      </p:tavLst>
                                    </p:anim>
                                    <p:anim calcmode="lin" valueType="num">
                                      <p:cBhvr additive="base">
                                        <p:cTn id="101" dur="2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2000" fill="hold"/>
                                        <p:tgtEl>
                                          <p:spTgt spid="40"/>
                                        </p:tgtEl>
                                        <p:attrNameLst>
                                          <p:attrName>ppt_w</p:attrName>
                                        </p:attrNameLst>
                                      </p:cBhvr>
                                      <p:tavLst>
                                        <p:tav tm="0">
                                          <p:val>
                                            <p:fltVal val="0"/>
                                          </p:val>
                                        </p:tav>
                                        <p:tav tm="100000">
                                          <p:val>
                                            <p:strVal val="#ppt_w"/>
                                          </p:val>
                                        </p:tav>
                                      </p:tavLst>
                                    </p:anim>
                                    <p:anim calcmode="lin" valueType="num">
                                      <p:cBhvr>
                                        <p:cTn id="107" dur="2000" fill="hold"/>
                                        <p:tgtEl>
                                          <p:spTgt spid="40"/>
                                        </p:tgtEl>
                                        <p:attrNameLst>
                                          <p:attrName>ppt_h</p:attrName>
                                        </p:attrNameLst>
                                      </p:cBhvr>
                                      <p:tavLst>
                                        <p:tav tm="0">
                                          <p:val>
                                            <p:fltVal val="0"/>
                                          </p:val>
                                        </p:tav>
                                        <p:tav tm="100000">
                                          <p:val>
                                            <p:strVal val="#ppt_h"/>
                                          </p:val>
                                        </p:tav>
                                      </p:tavLst>
                                    </p:anim>
                                    <p:animEffect transition="in" filter="fade">
                                      <p:cBhvr>
                                        <p:cTn id="108" dur="2000"/>
                                        <p:tgtEl>
                                          <p:spTgt spid="40"/>
                                        </p:tgtEl>
                                      </p:cBhvr>
                                    </p:animEffect>
                                  </p:childTnLst>
                                </p:cTn>
                              </p:par>
                            </p:childTnLst>
                          </p:cTn>
                        </p:par>
                        <p:par>
                          <p:cTn id="109" fill="hold">
                            <p:stCondLst>
                              <p:cond delay="2000"/>
                            </p:stCondLst>
                            <p:childTnLst>
                              <p:par>
                                <p:cTn id="110" presetID="1" presetClass="entr" presetSubtype="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2046" y="358814"/>
            <a:ext cx="11191754" cy="6180881"/>
          </a:xfrm>
        </p:spPr>
        <p:txBody>
          <a:bodyPr>
            <a:normAutofit/>
          </a:bodyPr>
          <a:lstStyle/>
          <a:p>
            <a:pPr marL="0" indent="0">
              <a:buNone/>
            </a:pPr>
            <a:r>
              <a:rPr lang="de-DE" dirty="0">
                <a:solidFill>
                  <a:srgbClr val="FF0000"/>
                </a:solidFill>
              </a:rPr>
              <a:t>Einmal eingewählt:</a:t>
            </a:r>
          </a:p>
          <a:p>
            <a:pPr marL="0" indent="0">
              <a:buNone/>
            </a:pPr>
            <a:r>
              <a:rPr lang="de-DE" dirty="0">
                <a:solidFill>
                  <a:srgbClr val="FF0000"/>
                </a:solidFill>
              </a:rPr>
              <a:t>vom Router „Platz“ reserviert </a:t>
            </a:r>
          </a:p>
          <a:p>
            <a:pPr marL="0" indent="0">
              <a:buNone/>
            </a:pPr>
            <a:r>
              <a:rPr lang="de-DE" dirty="0">
                <a:solidFill>
                  <a:srgbClr val="FF0000"/>
                </a:solidFill>
              </a:rPr>
              <a:t>und gespeichert</a:t>
            </a:r>
          </a:p>
          <a:p>
            <a:pPr marL="0" indent="0">
              <a:buNone/>
            </a:pPr>
            <a:endParaRPr lang="de-DE" dirty="0">
              <a:solidFill>
                <a:srgbClr val="FF0000"/>
              </a:solidFill>
            </a:endParaRPr>
          </a:p>
          <a:p>
            <a:pPr marL="0" indent="0">
              <a:buNone/>
            </a:pPr>
            <a:r>
              <a:rPr lang="de-DE" b="1" dirty="0"/>
              <a:t>Schülernutzung:</a:t>
            </a:r>
          </a:p>
          <a:p>
            <a:r>
              <a:rPr lang="de-DE" dirty="0"/>
              <a:t>Heimlicher Einsatz in der </a:t>
            </a:r>
          </a:p>
          <a:p>
            <a:pPr marL="0" indent="0">
              <a:buNone/>
            </a:pPr>
            <a:r>
              <a:rPr lang="de-DE" dirty="0"/>
              <a:t>   Pause oder bei Toilettengängen</a:t>
            </a:r>
          </a:p>
          <a:p>
            <a:r>
              <a:rPr lang="de-DE" dirty="0"/>
              <a:t>Herunterladen von Spielen</a:t>
            </a:r>
          </a:p>
          <a:p>
            <a:r>
              <a:rPr lang="de-DE" dirty="0"/>
              <a:t>Herunterladen von Musik</a:t>
            </a:r>
          </a:p>
          <a:p>
            <a:r>
              <a:rPr lang="de-DE" dirty="0"/>
              <a:t>Eine Nachricht schreiben</a:t>
            </a:r>
          </a:p>
          <a:p>
            <a:r>
              <a:rPr lang="de-DE" dirty="0"/>
              <a:t>Weitere Dinge, die wir nicht </a:t>
            </a:r>
          </a:p>
          <a:p>
            <a:pPr marL="0" indent="0">
              <a:buNone/>
            </a:pPr>
            <a:r>
              <a:rPr lang="de-DE" dirty="0"/>
              <a:t>   überwachen können…</a:t>
            </a:r>
          </a:p>
          <a:p>
            <a:pPr marL="0" indent="0">
              <a:buNone/>
            </a:pPr>
            <a:endParaRPr lang="de-DE" dirty="0"/>
          </a:p>
        </p:txBody>
      </p:sp>
      <p:pic>
        <p:nvPicPr>
          <p:cNvPr id="7170" name="Picture 2" descr="http://static1.tagblatt.ch/storage/org/3/2/3/2697323_0_696a28a3.jpg?version=14619414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421" y="949124"/>
            <a:ext cx="6782763" cy="5087073"/>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194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Breitbild</PresentationFormat>
  <Paragraphs>78</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Calibri Light</vt:lpstr>
      <vt:lpstr>Office</vt:lpstr>
      <vt:lpstr>Antrag zur W-LAN-Nutzung durch Schülerinnen und Schüler</vt:lpstr>
      <vt:lpstr>Probleme mit dem Internet an der Schule</vt:lpstr>
      <vt:lpstr>PowerPoint-Präsentation</vt:lpstr>
      <vt:lpstr>Unser Internet-Router</vt:lpstr>
      <vt:lpstr>Zugänge benötigt für…</vt:lpstr>
      <vt:lpstr>Für einen reibungslosen Einsatz im Schulalltag…</vt:lpstr>
      <vt:lpstr>PowerPoint-Präsentation</vt:lpstr>
      <vt:lpstr>PowerPoint-Präsentation</vt:lpstr>
      <vt:lpstr>PowerPoint-Präsentation</vt:lpstr>
      <vt:lpstr>Bisheriges Vorgehen/Versuche</vt:lpstr>
      <vt:lpstr>Hoffentlich bald…</vt:lpstr>
      <vt:lpstr>2. W-LAN-Nutzung durch Schülerinnen und Schüler</vt:lpstr>
      <vt:lpstr>6. „Zukunftsschule“ – unsere Bewerbung auf Stufe 3  </vt:lpstr>
      <vt:lpstr>Gute Chancen auf Stufe 3 dieses Jahr…</vt:lpstr>
      <vt:lpstr>Stufe 3: Wir setzen Impulse!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Antrag zur W-LAN-Nutzung durch Schülerinnen und Schüler</dc:title>
  <dc:creator>Sebastian Lippe</dc:creator>
  <cp:lastModifiedBy>Sebastian Lippe</cp:lastModifiedBy>
  <cp:revision>13</cp:revision>
  <dcterms:created xsi:type="dcterms:W3CDTF">2016-05-11T10:29:06Z</dcterms:created>
  <dcterms:modified xsi:type="dcterms:W3CDTF">2016-05-11T13:14:05Z</dcterms:modified>
</cp:coreProperties>
</file>